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18288000" cy="10287000"/>
  <p:notesSz cx="6858000" cy="9144000"/>
  <p:embeddedFontLst>
    <p:embeddedFont>
      <p:font typeface="Canva Sans Bold" charset="1" panose="020B0803030501040103"/>
      <p:regular r:id="rId41"/>
    </p:embeddedFont>
    <p:embeddedFont>
      <p:font typeface="Canva Sans" charset="1" panose="020B0503030501040103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.jpeg" Type="http://schemas.openxmlformats.org/officeDocument/2006/relationships/image"/><Relationship Id="rId6" Target="https://youtu.be/98awWpkx9UM" TargetMode="External" Type="http://schemas.openxmlformats.org/officeDocument/2006/relationships/video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.jpeg" Type="http://schemas.openxmlformats.org/officeDocument/2006/relationships/image"/><Relationship Id="rId6" Target="https://youtu.be/i46rtlIGdzk" TargetMode="External" Type="http://schemas.openxmlformats.org/officeDocument/2006/relationships/video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https://scratch.mit.edu/educators#teacher-accounts" TargetMode="External" Type="http://schemas.openxmlformats.org/officeDocument/2006/relationships/hyperlink"/><Relationship Id="rId6" Target="../media/image5.jpeg" Type="http://schemas.openxmlformats.org/officeDocument/2006/relationships/image"/><Relationship Id="rId7" Target="https://youtu.be/jngYVCuC4DI" TargetMode="External" Type="http://schemas.openxmlformats.org/officeDocument/2006/relationships/video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.jpeg" Type="http://schemas.openxmlformats.org/officeDocument/2006/relationships/image"/><Relationship Id="rId6" Target="https://youtu.be/PM2veTcSmiM" TargetMode="External" Type="http://schemas.openxmlformats.org/officeDocument/2006/relationships/video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https://sketch.io/sketchpad/" TargetMode="External" Type="http://schemas.openxmlformats.org/officeDocument/2006/relationships/hyperlink"/><Relationship Id="rId6" Target="https://www.pixilart.com/draw" TargetMode="External" Type="http://schemas.openxmlformats.org/officeDocument/2006/relationships/hyperlink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7.png" Type="http://schemas.openxmlformats.org/officeDocument/2006/relationships/image"/><Relationship Id="rId6" Target="https://www.bitbyte.lt/app/uploads/2025/07/Portretu-galerija.pdf" TargetMode="External" Type="http://schemas.openxmlformats.org/officeDocument/2006/relationships/hyperlink"/><Relationship Id="rId7" Target="https://www.bitbyte.lt/app/uploads/2025/07/Portretu-galerija.pdf" TargetMode="External" Type="http://schemas.openxmlformats.org/officeDocument/2006/relationships/hyperlink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https://sketch.io/sketchpad/" TargetMode="External" Type="http://schemas.openxmlformats.org/officeDocument/2006/relationships/hyperlink"/><Relationship Id="rId6" Target="https://sketch.io/sketchpad/" TargetMode="External" Type="http://schemas.openxmlformats.org/officeDocument/2006/relationships/hyperlink"/><Relationship Id="rId7" Target="https://www.pixilart.com/draw" TargetMode="External" Type="http://schemas.openxmlformats.org/officeDocument/2006/relationships/hyperlink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Relationship Id="rId6" Target="https://www.bitbyte.lt/app/uploads/2025/07/Algoritmai.-Figuru-piesimas.pdf" TargetMode="External" Type="http://schemas.openxmlformats.org/officeDocument/2006/relationships/hyperlink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.jpeg" Type="http://schemas.openxmlformats.org/officeDocument/2006/relationships/image"/><Relationship Id="rId6" Target="https://youtu.be/0V-n2nPsVG0" TargetMode="External" Type="http://schemas.openxmlformats.org/officeDocument/2006/relationships/video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.jpeg" Type="http://schemas.openxmlformats.org/officeDocument/2006/relationships/image"/><Relationship Id="rId6" Target="https://youtu.be/Aws2fgQ3D_U" TargetMode="External" Type="http://schemas.openxmlformats.org/officeDocument/2006/relationships/video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https://scratch.mit.edu/info/cards/" TargetMode="External" Type="http://schemas.openxmlformats.org/officeDocument/2006/relationships/hyperlink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scratch.mit.edu/projects/172173994/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9.png" Type="http://schemas.openxmlformats.org/officeDocument/2006/relationships/image"/><Relationship Id="rId6" Target="https://scratch.mit.edu/projects/278671660/" TargetMode="External" Type="http://schemas.openxmlformats.org/officeDocument/2006/relationships/hyperlink"/><Relationship Id="rId7" Target="../media/image10.png" Type="http://schemas.openxmlformats.org/officeDocument/2006/relationships/image"/><Relationship Id="rId8" Target="https://scratch.mit.edu/projects/172173994/" TargetMode="External" Type="http://schemas.openxmlformats.org/officeDocument/2006/relationships/hyperlink"/><Relationship Id="rId9" Target="https://scratch.mit.edu/projects/278671660/" TargetMode="External" Type="http://schemas.openxmlformats.org/officeDocument/2006/relationships/hyperlink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1.png" Type="http://schemas.openxmlformats.org/officeDocument/2006/relationships/image"/><Relationship Id="rId6" Target="https://scratch.mit.edu/studios/1550426/" TargetMode="External" Type="http://schemas.openxmlformats.org/officeDocument/2006/relationships/hyperlink"/><Relationship Id="rId7" Target="https://scratch.mit.edu/studios/1550426/" TargetMode="External" Type="http://schemas.openxmlformats.org/officeDocument/2006/relationships/hyperlink"/><Relationship Id="rId8" Target="https://scratch.mit.edu/studios/1550430/" TargetMode="External" Type="http://schemas.openxmlformats.org/officeDocument/2006/relationships/hyperlink"/><Relationship Id="rId9" Target="https://scratch.mit.edu/studios/1550430/" TargetMode="External" Type="http://schemas.openxmlformats.org/officeDocument/2006/relationships/hyperlink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18204" y="2903228"/>
            <a:ext cx="15320181" cy="3479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Startin</a:t>
            </a:r>
            <a:r>
              <a:rPr lang="en-US" b="true" sz="9999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iai projektai / Sekos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426115" y="3435349"/>
            <a:ext cx="9435771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b="true" sz="9999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LABAS RYTAS!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036847" y="5502602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KAIP ŠIANDIEN JAUČIAMĖS?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97965" y="625082"/>
            <a:ext cx="9829133" cy="9036837"/>
          </a:xfrm>
          <a:custGeom>
            <a:avLst/>
            <a:gdLst/>
            <a:ahLst/>
            <a:cxnLst/>
            <a:rect r="r" b="b" t="t" l="l"/>
            <a:pathLst>
              <a:path h="9036837" w="9829133">
                <a:moveTo>
                  <a:pt x="0" y="0"/>
                </a:moveTo>
                <a:lnTo>
                  <a:pt x="9829133" y="0"/>
                </a:lnTo>
                <a:lnTo>
                  <a:pt x="9829133" y="9036836"/>
                </a:lnTo>
                <a:lnTo>
                  <a:pt x="0" y="90368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383" r="0" b="-4383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73390" y="1941565"/>
            <a:ext cx="14142960" cy="740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Susikurti Scratch paskyrą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Sukurti ir įkelti savo Scratch avatarą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Išmokti naudotis Scratch piešimo programa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Suvokti skirtumą tarp bitmap ir vektorinės grafikos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Suprasti ir mokėti paaiškinti kas yra: sprite, costume, backdrop, mokėti juos pasirinkti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Sukurti pirmąjį Scratch projektą panaudodamas bent 7 skirtingas komandas, gebėti paaiškinti, ką jos reiškia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Išspręsti bent tris blokelių iššūkius, bent vieną iš jų – visai savarankiškai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Išmokti paaiškinti, kas yra algoritmas</a:t>
            </a:r>
          </a:p>
          <a:p>
            <a:pPr algn="l">
              <a:lnSpc>
                <a:spcPts val="49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91819" y="432113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Tikslai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32113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Įvadas į Scratch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10485" y="2281088"/>
            <a:ext cx="14931648" cy="4213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https://scratch.mit.edu/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Parodę video, leiskite vaikams 5-10 min. „paklajoti“ po programą patiems – spaudinėti visus įmanomus mygtukus, sujungti pasirinktus blokelius ir pan. Didžiausi atradimai padaromi netikėtai.</a:t>
            </a:r>
          </a:p>
          <a:p>
            <a:pPr algn="l">
              <a:lnSpc>
                <a:spcPts val="56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>
            <a:videoFile r:link="rId6"/>
          </p:nvPr>
        </p:nvPicPr>
        <p:blipFill>
          <a:blip r:embed="rId5"/>
          <a:stretch>
            <a:fillRect/>
          </a:stretch>
        </p:blipFill>
        <p:spPr>
          <a:xfrm rot="0">
            <a:off x="6980576" y="5453682"/>
            <a:ext cx="7568962" cy="42542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32113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Įvadas į Scratch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10485" y="1621136"/>
            <a:ext cx="14931648" cy="350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UI (vartotojo sąsaja). Trumpai pristatykite kiekvieną komandų kategoriją (Motion, Looks ir kt.), supažindinkite su skirtingomis programos lango dalimis (kuri dalis skirta programavimui, kur išvys programos rezultatą ir pan.) </a:t>
            </a:r>
          </a:p>
          <a:p>
            <a:pPr algn="l">
              <a:lnSpc>
                <a:spcPts val="56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>
            <a:videoFile r:link="rId6"/>
          </p:nvPr>
        </p:nvPicPr>
        <p:blipFill>
          <a:blip r:embed="rId5"/>
          <a:stretch>
            <a:fillRect/>
          </a:stretch>
        </p:blipFill>
        <p:spPr>
          <a:xfrm rot="0">
            <a:off x="4521056" y="4530351"/>
            <a:ext cx="9510507" cy="53454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32113"/>
            <a:ext cx="14232270" cy="111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Įvadas į Scratch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734873" y="4256795"/>
            <a:ext cx="7430136" cy="5619041"/>
          </a:xfrm>
          <a:custGeom>
            <a:avLst/>
            <a:gdLst/>
            <a:ahLst/>
            <a:cxnLst/>
            <a:rect r="r" b="b" t="t" l="l"/>
            <a:pathLst>
              <a:path h="5619041" w="7430136">
                <a:moveTo>
                  <a:pt x="0" y="0"/>
                </a:moveTo>
                <a:lnTo>
                  <a:pt x="7430136" y="0"/>
                </a:lnTo>
                <a:lnTo>
                  <a:pt x="7430136" y="5619040"/>
                </a:lnTo>
                <a:lnTo>
                  <a:pt x="0" y="56190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10485" y="1807879"/>
            <a:ext cx="14931648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Kai kurių komandų rinkiniai, pvz., Paint, Music, yra iškelti šalia plėtinių (Extensions). Juos rasite ir galėsite pridėti nuspaudę mygtuką ekrano kairėje pusėje, apačioje: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3307" y="591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</a:t>
            </a:r>
          </a:p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Mentoriams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62442" y="2994025"/>
            <a:ext cx="15579037" cy="421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Užklausos forma mokytojo paskyrai gauti: </a:t>
            </a:r>
            <a:r>
              <a:rPr lang="en-US" b="true" sz="4000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5" tooltip="https://scratch.mit.edu/educators#teacher-accounts"/>
              </a:rPr>
              <a:t>https://scratch.mit.edu/educators#teacher-accounts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Paskyros patvirtinimas gali užtrukti iki 24 val., tačiau prisijungti prie jos galėsite ir iškart (tiesiog dar negalėsite pridėti mokinių ir pan.)</a:t>
            </a:r>
          </a:p>
          <a:p>
            <a:pPr algn="l">
              <a:lnSpc>
                <a:spcPts val="5600"/>
              </a:lnSpc>
            </a:pPr>
          </a:p>
        </p:txBody>
      </p:sp>
      <p:pic>
        <p:nvPicPr>
          <p:cNvPr name="Picture 7" id="7"/>
          <p:cNvPicPr>
            <a:picLocks noChangeAspect="true"/>
          </p:cNvPicPr>
          <p:nvPr>
            <a:videoFile r:link="rId7"/>
          </p:nvPr>
        </p:nvPicPr>
        <p:blipFill>
          <a:blip r:embed="rId6"/>
          <a:stretch>
            <a:fillRect/>
          </a:stretch>
        </p:blipFill>
        <p:spPr>
          <a:xfrm rot="0">
            <a:off x="5931186" y="5889921"/>
            <a:ext cx="7441547" cy="41826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28581" y="307276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Paskyrų kūrimas: Mokiniams (savarankiškai)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96102" y="3374126"/>
            <a:ext cx="14420455" cy="632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Daugumai dalyvių tai bus pirmoji jų sukurta paskyra. Paaiškinkite, kam jos reikia (kad galėtų išsaugoti ir 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eržiūrėti 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avo projektu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n.)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Nuspaudus „Jo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 in“ myg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uką (arba s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ner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ą klasės nu</a:t>
            </a:r>
            <a:r>
              <a:rPr lang="en-US" sz="4000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odą):</a:t>
            </a:r>
          </a:p>
          <a:p>
            <a:pPr algn="l" marL="863606" indent="-431803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</a:t>
            </a:r>
            <a:r>
              <a:rPr lang="en-US" b="true" sz="4000" u="non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rn</a:t>
            </a:r>
            <a:r>
              <a:rPr lang="en-US" b="true" sz="4000" u="non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</a:t>
            </a:r>
            <a:r>
              <a:rPr lang="en-US" b="true" sz="4000" u="non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(a</a:t>
            </a:r>
            <a:r>
              <a:rPr lang="en-US" b="true" sz="4000" u="non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</a:t>
            </a:r>
            <a:r>
              <a:rPr lang="en-US" b="true" sz="4000" u="non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slap</a:t>
            </a:r>
            <a:r>
              <a:rPr lang="en-US" b="true" sz="4000" u="non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</a:t>
            </a:r>
            <a:r>
              <a:rPr lang="en-US" b="true" sz="4000" u="non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vardas). </a:t>
            </a:r>
          </a:p>
          <a:p>
            <a:pPr algn="l" marL="863606" indent="-431803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Slaptažodį turi sudaryti mažiausiai 6 simboliai (raidės arba/ir skaičiai). </a:t>
            </a:r>
          </a:p>
          <a:p>
            <a:pPr algn="l">
              <a:lnSpc>
                <a:spcPts val="5600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14441" y="3000867"/>
            <a:ext cx="11859119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Susipažinimui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5293759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KŪRYBINĖ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80402" y="3028208"/>
            <a:ext cx="15579037" cy="3508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Visi sustoja ratu. Kiekvienas pasako savo vardą, ką labiausiai mėgsta, ir parodo ženklą (pvz., liuks, širdelė, judesys). Visi kartu pakartoja. Mentorius prad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eda, rodo p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avyzdį ir padeda vaikams, jei reikia.</a:t>
            </a:r>
          </a:p>
          <a:p>
            <a:pPr algn="l">
              <a:lnSpc>
                <a:spcPts val="560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481686" y="627866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Aš apie save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81686" y="370333"/>
            <a:ext cx="14712931" cy="420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 tags</a:t>
            </a:r>
          </a:p>
          <a:p>
            <a:pPr algn="ctr">
              <a:lnSpc>
                <a:spcPts val="11200"/>
              </a:lnSpc>
            </a:pP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>
            <a:videoFile r:link="rId6"/>
          </p:nvPr>
        </p:nvPicPr>
        <p:blipFill>
          <a:blip r:embed="rId5"/>
          <a:stretch>
            <a:fillRect/>
          </a:stretch>
        </p:blipFill>
        <p:spPr>
          <a:xfrm rot="0">
            <a:off x="3653314" y="2549964"/>
            <a:ext cx="10981372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81686" y="370333"/>
            <a:ext cx="14712931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Pykšt Pokšt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54099" y="2335313"/>
            <a:ext cx="13662306" cy="554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1"/>
              </a:lnSpc>
            </a:pPr>
          </a:p>
          <a:p>
            <a:pPr algn="l">
              <a:lnSpc>
                <a:spcPts val="4911"/>
              </a:lnSpc>
            </a:pPr>
            <a:r>
              <a:rPr lang="en-US" sz="3507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Visi sustoja ratu, veidu į ratą. Žaidimo vadovas stovi rato viduryje, pasisuka ir rodo į kurį nors vaiką, sakydamas „Pykšt”. „Nušautas” vaikas pritupia, jo kairėje ir dešinėje pusėse esantys vaikai pasisuka vienas į kitą ir turi kuo greičiau pasakyti vienas kito vardą. Nepasakęs (arba pasakęs vardą vėliau) iškrenta iš žaidimo. Laimi paskutinis likęs dalyvis.</a:t>
            </a:r>
          </a:p>
          <a:p>
            <a:pPr algn="l">
              <a:lnSpc>
                <a:spcPts val="4911"/>
              </a:lnSpc>
            </a:pPr>
          </a:p>
          <a:p>
            <a:pPr algn="l">
              <a:lnSpc>
                <a:spcPts val="4911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14441" y="3000867"/>
            <a:ext cx="11859119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Portretų galerija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285325" y="5293759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KŪRYBINĖ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81686" y="370333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Portretų galerija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312847" y="962025"/>
            <a:ext cx="13662306" cy="864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1"/>
              </a:lnSpc>
            </a:pPr>
          </a:p>
          <a:p>
            <a:pPr algn="l">
              <a:lnSpc>
                <a:spcPts val="4911"/>
              </a:lnSpc>
            </a:pPr>
          </a:p>
          <a:p>
            <a:pPr algn="l">
              <a:lnSpc>
                <a:spcPts val="4911"/>
              </a:lnSpc>
            </a:pPr>
            <a:r>
              <a:rPr lang="en-US" sz="3507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Smagus komandinis žaidimas gyvai ar online susipažinimui.</a:t>
            </a:r>
          </a:p>
          <a:p>
            <a:pPr algn="l">
              <a:lnSpc>
                <a:spcPts val="4911"/>
              </a:lnSpc>
            </a:pPr>
            <a:r>
              <a:rPr lang="en-US" sz="3507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Įrankiai online: </a:t>
            </a:r>
            <a:r>
              <a:rPr lang="en-US" b="true" sz="3507" u="sng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5" tooltip="https://sketch.io/sketchpad/"/>
              </a:rPr>
              <a:t>Sketchpad</a:t>
            </a:r>
            <a:r>
              <a:rPr lang="en-US" sz="3507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b="true" sz="3507" u="sng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www.pixilart.com/draw"/>
              </a:rPr>
              <a:t>Pixilart</a:t>
            </a:r>
            <a:r>
              <a:rPr lang="en-US" sz="3507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ar kiti.</a:t>
            </a:r>
          </a:p>
          <a:p>
            <a:pPr algn="l">
              <a:lnSpc>
                <a:spcPts val="4911"/>
              </a:lnSpc>
            </a:pPr>
            <a:r>
              <a:rPr lang="en-US" sz="3507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Priemonės dirbant klasėje: popieriaus lapas kiekvienam dalyviui, flomasteriai, laikmatis.</a:t>
            </a:r>
          </a:p>
          <a:p>
            <a:pPr algn="l">
              <a:lnSpc>
                <a:spcPts val="4911"/>
              </a:lnSpc>
            </a:pPr>
            <a:r>
              <a:rPr lang="en-US" sz="3507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Eiga:</a:t>
            </a:r>
          </a:p>
          <a:p>
            <a:pPr algn="l" marL="757354" indent="-378677" lvl="1">
              <a:lnSpc>
                <a:spcPts val="4911"/>
              </a:lnSpc>
              <a:buAutoNum type="arabicPeriod" startAt="1"/>
            </a:pPr>
            <a:r>
              <a:rPr lang="en-US" b="true" sz="3507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Dalyviai dalijami į dvi grupes – A (pozuotojai) ir B (menininkai).</a:t>
            </a:r>
          </a:p>
          <a:p>
            <a:pPr algn="l" marL="757354" indent="-378677" lvl="1">
              <a:lnSpc>
                <a:spcPts val="4911"/>
              </a:lnSpc>
              <a:buAutoNum type="arabicPeriod" startAt="1"/>
            </a:pPr>
            <a:r>
              <a:rPr lang="en-US" b="true" sz="3507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Menininkai 10–15 s piešia priešais esantį asmenį.</a:t>
            </a:r>
          </a:p>
          <a:p>
            <a:pPr algn="l" marL="757354" indent="-378677" lvl="1">
              <a:lnSpc>
                <a:spcPts val="4911"/>
              </a:lnSpc>
              <a:buAutoNum type="arabicPeriod" startAt="1"/>
            </a:pPr>
            <a:r>
              <a:rPr lang="en-US" b="true" sz="3507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Gavus signalą keičiasi vietomis ir tęsia kito pradėtą piešinį.</a:t>
            </a:r>
          </a:p>
          <a:p>
            <a:pPr algn="l" marL="757354" indent="-378677" lvl="1">
              <a:lnSpc>
                <a:spcPts val="4911"/>
              </a:lnSpc>
              <a:buAutoNum type="arabicPeriod" startAt="1"/>
            </a:pPr>
            <a:r>
              <a:rPr lang="en-US" b="true" sz="3507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Kai ratas apsisuka, portretai įteikiami pozuotojams.</a:t>
            </a:r>
          </a:p>
          <a:p>
            <a:pPr algn="l" marL="757354" indent="-378677" lvl="1">
              <a:lnSpc>
                <a:spcPts val="4911"/>
              </a:lnSpc>
              <a:buAutoNum type="arabicPeriod" startAt="1"/>
            </a:pPr>
            <a:r>
              <a:rPr lang="en-US" b="true" sz="3507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Grupės apsikeičia vaidmenimis.</a:t>
            </a:r>
          </a:p>
          <a:p>
            <a:pPr algn="l">
              <a:lnSpc>
                <a:spcPts val="4911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81686" y="370333"/>
            <a:ext cx="14712931" cy="1368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Portretų galerija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29337" y="1956216"/>
            <a:ext cx="8357768" cy="6374569"/>
          </a:xfrm>
          <a:custGeom>
            <a:avLst/>
            <a:gdLst/>
            <a:ahLst/>
            <a:cxnLst/>
            <a:rect r="r" b="b" t="t" l="l"/>
            <a:pathLst>
              <a:path h="6374569" w="8357768">
                <a:moveTo>
                  <a:pt x="0" y="0"/>
                </a:moveTo>
                <a:lnTo>
                  <a:pt x="8357768" y="0"/>
                </a:lnTo>
                <a:lnTo>
                  <a:pt x="8357768" y="6374568"/>
                </a:lnTo>
                <a:lnTo>
                  <a:pt x="0" y="63745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979696" y="2168300"/>
            <a:ext cx="6168185" cy="6168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1"/>
              </a:lnSpc>
            </a:pPr>
            <a:r>
              <a:rPr lang="en-US" sz="3507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www.bitbyte.lt/app/uploads/2025/07/Portretu-galerija.pdf"/>
              </a:rPr>
              <a:t>👉</a:t>
            </a:r>
            <a:r>
              <a:rPr lang="en-US" b="true" sz="3507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7" tooltip="https://www.bitbyte.lt/app/uploads/2025/07/Portretu-galerija.pdf"/>
              </a:rPr>
              <a:t> Plačiau</a:t>
            </a:r>
          </a:p>
          <a:p>
            <a:pPr algn="l">
              <a:lnSpc>
                <a:spcPts val="4911"/>
              </a:lnSpc>
            </a:pPr>
          </a:p>
          <a:p>
            <a:pPr algn="l">
              <a:lnSpc>
                <a:spcPts val="4911"/>
              </a:lnSpc>
            </a:pPr>
            <a:r>
              <a:rPr lang="en-US" sz="3507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Klausimai aptarimui:</a:t>
            </a:r>
          </a:p>
          <a:p>
            <a:pPr algn="l" marL="757354" indent="-378677" lvl="1">
              <a:lnSpc>
                <a:spcPts val="4911"/>
              </a:lnSpc>
              <a:buFont typeface="Arial"/>
              <a:buChar char="•"/>
            </a:pPr>
            <a:r>
              <a:rPr lang="en-US" b="true" sz="3507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 patiko ar nepatiko?</a:t>
            </a:r>
          </a:p>
          <a:p>
            <a:pPr algn="l" marL="757354" indent="-378677" lvl="1">
              <a:lnSpc>
                <a:spcPts val="4911"/>
              </a:lnSpc>
              <a:buFont typeface="Arial"/>
              <a:buChar char="•"/>
            </a:pPr>
            <a:r>
              <a:rPr lang="en-US" b="true" sz="3507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Kodėl portretai tokie skirtingi?</a:t>
            </a:r>
          </a:p>
          <a:p>
            <a:pPr algn="l" marL="757354" indent="-378677" lvl="1">
              <a:lnSpc>
                <a:spcPts val="4911"/>
              </a:lnSpc>
              <a:buFont typeface="Arial"/>
              <a:buChar char="•"/>
            </a:pPr>
            <a:r>
              <a:rPr lang="en-US" b="true" sz="3507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 buvo sunku prisitaikyti prie kitų piešinių?</a:t>
            </a:r>
          </a:p>
          <a:p>
            <a:pPr algn="l">
              <a:lnSpc>
                <a:spcPts val="4911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14441" y="2283878"/>
            <a:ext cx="11859119" cy="420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Algoritmai. Figūrų piešimas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5693255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KŪRYBINĖ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Algoritmai. Figūrų piešimas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988150" y="1686241"/>
            <a:ext cx="12912695" cy="7032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Tikslas: lavinti tikslumą ir loginį mąstymą</a:t>
            </a:r>
          </a:p>
          <a:p>
            <a:pPr algn="l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Priemonės: popierius, rašymo priemonės, iš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kirpt</a:t>
            </a:r>
            <a:r>
              <a:rPr lang="en-US" b="true" sz="40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os figūros arba bet kokį kitą piešimui skirtą įrankį</a:t>
            </a:r>
            <a:r>
              <a:rPr lang="en-US" b="true" sz="4000" u="sng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5" tooltip="https://sketch.io/sketchpad/"/>
              </a:rPr>
              <a:t> </a:t>
            </a:r>
            <a:r>
              <a:rPr lang="en-US" b="true" sz="4000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sketch.io/sketchpad/"/>
              </a:rPr>
              <a:t>https://sketch.io/sketchpad/</a:t>
            </a:r>
            <a:r>
              <a:rPr lang="en-US" sz="4000">
                <a:solidFill>
                  <a:srgbClr val="404040"/>
                </a:solidFill>
                <a:latin typeface="Canva Sans"/>
                <a:ea typeface="Canva Sans"/>
                <a:cs typeface="Canva Sans"/>
                <a:sym typeface="Canva Sans"/>
              </a:rPr>
              <a:t>,</a:t>
            </a:r>
            <a:r>
              <a:rPr lang="en-US" b="true" sz="4000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b="true" sz="4000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7" tooltip="https://www.pixilart.com/draw"/>
              </a:rPr>
              <a:t>https://www.pixilart.com/draw</a:t>
            </a:r>
          </a:p>
          <a:p>
            <a:pPr algn="l">
              <a:lnSpc>
                <a:spcPts val="5600"/>
              </a:lnSpc>
            </a:pP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Aprašymas: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Kompiuteris vykdo veiksmus pagal algoritmą – tikslias komandas. Ši veikla parodo, kaip svarbu nurodyti aiškius žingsnius.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Algoritmai. Figūrų piešimas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38995" y="1322440"/>
            <a:ext cx="14577562" cy="8026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</a:p>
          <a:p>
            <a:pPr algn="l" marL="755655" indent="-377828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Dalyviai vykdo tikslius nurodymu</a:t>
            </a: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 (pvz., nubraižo linijas, užrašo vardą).</a:t>
            </a:r>
          </a:p>
          <a:p>
            <a:pPr algn="l" marL="755655" indent="-377828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Vienas dalyvis diktuoja, </a:t>
            </a: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kaip nupiešti</a:t>
            </a: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figūrą, kiti </a:t>
            </a: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piešia.</a:t>
            </a:r>
          </a:p>
          <a:p>
            <a:pPr algn="l" marL="755655" indent="-377828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Kartojama: be klausimų, tik girdint balsą, kol galiausiai visi supranta programavimo principą – rezultatas matomas tik įvykdžius visas komandas.</a:t>
            </a:r>
          </a:p>
          <a:p>
            <a:pPr algn="l" marL="755655" indent="-377828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Dalyviai patys sukuria piešinį ir parašo jam algoritmą.</a:t>
            </a:r>
          </a:p>
          <a:p>
            <a:pPr algn="l" marL="755655" indent="-377828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Klausimai:</a:t>
            </a:r>
          </a:p>
          <a:p>
            <a:pPr algn="l" marL="1511311" indent="-503770" lvl="2">
              <a:lnSpc>
                <a:spcPts val="4900"/>
              </a:lnSpc>
              <a:buFont typeface="Arial"/>
              <a:buChar char="⚬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 būtų, jei žmonės vykdytų nurodymus tiksliai kaip kompiuteriai?</a:t>
            </a:r>
          </a:p>
          <a:p>
            <a:pPr algn="l" marL="1511311" indent="-503770" lvl="2">
              <a:lnSpc>
                <a:spcPts val="4900"/>
              </a:lnSpc>
              <a:buFont typeface="Arial"/>
              <a:buChar char="⚬"/>
            </a:pPr>
            <a:r>
              <a:rPr lang="en-US" b="true" sz="3500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 lengva duoti aiškius nurodymus?</a:t>
            </a:r>
          </a:p>
          <a:p>
            <a:pPr algn="l">
              <a:lnSpc>
                <a:spcPts val="49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Algoritmai. Figūrų piešimas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443527" y="2165649"/>
            <a:ext cx="4700473" cy="6605694"/>
          </a:xfrm>
          <a:custGeom>
            <a:avLst/>
            <a:gdLst/>
            <a:ahLst/>
            <a:cxnLst/>
            <a:rect r="r" b="b" t="t" l="l"/>
            <a:pathLst>
              <a:path h="6605694" w="4700473">
                <a:moveTo>
                  <a:pt x="0" y="0"/>
                </a:moveTo>
                <a:lnTo>
                  <a:pt x="4700473" y="0"/>
                </a:lnTo>
                <a:lnTo>
                  <a:pt x="4700473" y="6605694"/>
                </a:lnTo>
                <a:lnTo>
                  <a:pt x="0" y="66056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498501" y="7711120"/>
            <a:ext cx="3549033" cy="596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b="true" sz="3500" u="sng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www.bitbyte.lt/app/uploads/2025/07/Algoritmai.-Figuru-piesimas.pdf"/>
              </a:rPr>
              <a:t>👉 Plačiau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953728" y="3125454"/>
            <a:ext cx="11859119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Algoritmų maršas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5693255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KŪRYBINĖ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Algoritmų maršas</a:t>
            </a:r>
          </a:p>
          <a:p>
            <a:pPr algn="ctr">
              <a:lnSpc>
                <a:spcPts val="111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863911" y="2587349"/>
            <a:ext cx="12912695" cy="562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Visi ka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rtu 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pakalbėkite apie instrukcijas, reikalingas atlikti kasdienes užduotis, kam jos reikalingos, kur naudojamos. Pakalbėkite a</a:t>
            </a: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pie instrukcijų ir algoritmų panašumus.  Algorithm March (vyresniems) arba Robotų algoritmas (jaunesniems) (parinkite savo nuožiūra). </a:t>
            </a:r>
          </a:p>
          <a:p>
            <a:pPr algn="l">
              <a:lnSpc>
                <a:spcPts val="5600"/>
              </a:lnSpc>
            </a:pPr>
          </a:p>
          <a:p>
            <a:pPr algn="l">
              <a:lnSpc>
                <a:spcPts val="56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Algoritmų maršas</a:t>
            </a:r>
          </a:p>
          <a:p>
            <a:pPr algn="ctr">
              <a:lnSpc>
                <a:spcPts val="111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863911" y="1787840"/>
            <a:ext cx="12912695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Parodykite video apie Algorithm March:</a:t>
            </a: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pavyzdys:</a:t>
            </a:r>
          </a:p>
          <a:p>
            <a:pPr algn="l">
              <a:lnSpc>
                <a:spcPts val="56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>
            <a:videoFile r:link="rId6"/>
          </p:nvPr>
        </p:nvPicPr>
        <p:blipFill>
          <a:blip r:embed="rId5"/>
          <a:stretch>
            <a:fillRect/>
          </a:stretch>
        </p:blipFill>
        <p:spPr>
          <a:xfrm rot="0">
            <a:off x="3829572" y="3445555"/>
            <a:ext cx="10981372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Algoritmų maršas</a:t>
            </a:r>
          </a:p>
          <a:p>
            <a:pPr algn="ctr">
              <a:lnSpc>
                <a:spcPts val="111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863911" y="1787840"/>
            <a:ext cx="12912695" cy="1393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 pavyzdys:</a:t>
            </a:r>
          </a:p>
          <a:p>
            <a:pPr algn="l">
              <a:lnSpc>
                <a:spcPts val="56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>
            <a:videoFile r:link="rId6"/>
          </p:nvPr>
        </p:nvPicPr>
        <p:blipFill>
          <a:blip r:embed="rId5"/>
          <a:stretch>
            <a:fillRect/>
          </a:stretch>
        </p:blipFill>
        <p:spPr>
          <a:xfrm rot="0">
            <a:off x="5029200" y="2849342"/>
            <a:ext cx="82296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Algoritmų maršas</a:t>
            </a:r>
          </a:p>
          <a:p>
            <a:pPr algn="ctr">
              <a:lnSpc>
                <a:spcPts val="111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894457" y="2612197"/>
            <a:ext cx="12912695" cy="4213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Visi kartu dalyvaudami užrašykite bendrą savo arba Algorithm March šokio algoritmą arba sugalvokite „vaikai-robotai“ algoritmą ir visi kartu atlikite. </a:t>
            </a:r>
          </a:p>
          <a:p>
            <a:pPr algn="l">
              <a:lnSpc>
                <a:spcPts val="5600"/>
              </a:lnSpc>
            </a:pPr>
          </a:p>
          <a:p>
            <a:pPr algn="l">
              <a:lnSpc>
                <a:spcPts val="5600"/>
              </a:lnSpc>
            </a:pPr>
            <a:r>
              <a:rPr lang="en-US" sz="4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Šokiui, o taip pat ir robotams galite išsirinkti ritmingą muziką.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44302" y="2415841"/>
            <a:ext cx="14572254" cy="420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Piešimas: mano pirmasis fonas ir veikėjas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5693255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1182" y="2427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Piešimas: mano pirmasis fonas ir veikėjas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51636" y="3172413"/>
            <a:ext cx="14384727" cy="6010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Aprašymas: Suku</a:t>
            </a: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rk savo pirmąjį foną bei veikėją su mažiausiai 2 kostiumais. Piešdamas išbandyk kuo daugiau mygtukų – fone panaudok t</a:t>
            </a: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eksto mygtuką, pažiūrėk, ką galima nuveikti su mygtuku duplicate ir/arba select.</a:t>
            </a:r>
          </a:p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Jei nesinori piešti nuo pradžių, galima pasirinkti jau esamą veikėją ir jį redaguoti: pakeisti spalvą, formas, jų padėtį.</a:t>
            </a:r>
          </a:p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Spalvų pasirinkima</a:t>
            </a: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 susideda iš 3 dalių: color (spalvos), saturation (sodrumo) ir brightness (ryškumo). Kad jaunesniems dalyviams būtų paprasčiau, sodrumo ir ryškumo reikšmes nustatykite 100, ir keiskite tik pačios spalvos reikšmę.</a:t>
            </a:r>
          </a:p>
          <a:p>
            <a:pPr algn="l">
              <a:lnSpc>
                <a:spcPts val="3988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1182" y="2427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Piešimas: mano pirmasis fonas ir veikėjas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10485" y="2958996"/>
            <a:ext cx="14384727" cy="7115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Patarimas v</a:t>
            </a: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adovui: Sukonkretinti temą pasitariant su dalyviais: tegu tai būna kosmosas, minecraft, povandeninis pasaulis ar pan.</a:t>
            </a:r>
          </a:p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Parodykite, kaip galima „išgrupuoti“ (ungroup) vektorinius veikėjus dalimis ir tokiu būdu sukurti </a:t>
            </a: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naujų įdomių kostiumų.</a:t>
            </a:r>
          </a:p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Klausimai:</a:t>
            </a:r>
          </a:p>
          <a:p>
            <a:pPr algn="l" marL="1345454" indent="-448485" lvl="2">
              <a:lnSpc>
                <a:spcPts val="4362"/>
              </a:lnSpc>
              <a:buFont typeface="Arial"/>
              <a:buChar char="⚬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Kuo skiriasi sprite ir costume? (Sprite – veikėjas, costume – jo išvaizda).</a:t>
            </a:r>
          </a:p>
          <a:p>
            <a:pPr algn="l" marL="1345454" indent="-448485" lvl="2">
              <a:lnSpc>
                <a:spcPts val="4362"/>
              </a:lnSpc>
              <a:buFont typeface="Arial"/>
              <a:buChar char="⚬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 yra pikselis? (Mažiausias vaizdo taškas).</a:t>
            </a:r>
          </a:p>
          <a:p>
            <a:pPr algn="l" marL="1345454" indent="-448485" lvl="2">
              <a:lnSpc>
                <a:spcPts val="4362"/>
              </a:lnSpc>
              <a:buFont typeface="Arial"/>
              <a:buChar char="⚬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Kuo skiriasi vector ir bitmap piešiniai? (Bitmap – iš pikselių, vector – iš formų, padidinus vaizdas išlieka ryškus).</a:t>
            </a:r>
          </a:p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Nepamirškite parodyti, kaip ištrinti nereikalingas komandas, kaip paleisti bei sustabdyti programą, išsaugoti savo darbą.</a:t>
            </a:r>
          </a:p>
          <a:p>
            <a:pPr algn="l">
              <a:lnSpc>
                <a:spcPts val="3988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44302" y="3000867"/>
            <a:ext cx="14572254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Aš apie save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5693255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51636" y="163748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Aš apie save</a:t>
            </a:r>
          </a:p>
          <a:p>
            <a:pPr algn="ctr">
              <a:lnSpc>
                <a:spcPts val="111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951636" y="2395136"/>
            <a:ext cx="14384727" cy="5458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62"/>
              </a:lnSpc>
            </a:pPr>
            <a:r>
              <a:rPr lang="en-US" sz="3115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Projektas, ski</a:t>
            </a:r>
            <a:r>
              <a:rPr lang="en-US" sz="3115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rtas susipažinimui su Scratch ir dalyviams vienam su kitu.</a:t>
            </a:r>
          </a:p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Sukurk projektą, kuriame būtų atskl</a:t>
            </a: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eisti: tavo vardas; pomėgiai; (ne)slapta svajonė; mėgstamiausias garsas iš Scratch garsų rinkinio; ir dar kas nors, kas tau labai svarbu</a:t>
            </a:r>
          </a:p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Eksperimentuok su veikėjais, garsais, animacijomis!</a:t>
            </a:r>
          </a:p>
          <a:p>
            <a:pPr algn="l" marL="672727" indent="-336364" lvl="1">
              <a:lnSpc>
                <a:spcPts val="4362"/>
              </a:lnSpc>
              <a:buFont typeface="Arial"/>
              <a:buChar char="•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Patarimai</a:t>
            </a: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vadovui:</a:t>
            </a:r>
          </a:p>
          <a:p>
            <a:pPr algn="l" marL="1345454" indent="-448485" lvl="2">
              <a:lnSpc>
                <a:spcPts val="4362"/>
              </a:lnSpc>
              <a:buFont typeface="Arial"/>
              <a:buChar char="⚬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Galima sujungti su pirmuoju, piešimo projektu;</a:t>
            </a:r>
          </a:p>
          <a:p>
            <a:pPr algn="l" marL="1345454" indent="-448485" lvl="2">
              <a:lnSpc>
                <a:spcPts val="4362"/>
              </a:lnSpc>
              <a:buFont typeface="Arial"/>
              <a:buChar char="⚬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Užbaigus, paskatinti dalyvius pasižiūrėti vieni kitų projektus;</a:t>
            </a:r>
          </a:p>
          <a:p>
            <a:pPr algn="l" marL="1345454" indent="-448485" lvl="2">
              <a:lnSpc>
                <a:spcPts val="4362"/>
              </a:lnSpc>
              <a:buFont typeface="Arial"/>
              <a:buChar char="⚬"/>
            </a:pP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 stalo paskleisti </a:t>
            </a:r>
            <a:r>
              <a:rPr lang="en-US" b="true" sz="3115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5" tooltip="https://scratch.mit.edu/info/cards/"/>
              </a:rPr>
              <a:t>Scratch korteles</a:t>
            </a:r>
            <a:r>
              <a:rPr lang="en-US" b="true" sz="3115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pradedantiesiems</a:t>
            </a:r>
          </a:p>
          <a:p>
            <a:pPr algn="l">
              <a:lnSpc>
                <a:spcPts val="3988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51636" y="163748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Aš apie save</a:t>
            </a:r>
          </a:p>
          <a:p>
            <a:pPr algn="ctr">
              <a:lnSpc>
                <a:spcPts val="1119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>
            <a:hlinkClick r:id="rId6" tooltip="https://scratch.mit.edu/projects/278671660/"/>
          </p:cNvPr>
          <p:cNvSpPr/>
          <p:nvPr/>
        </p:nvSpPr>
        <p:spPr>
          <a:xfrm flipH="false" flipV="false" rot="0">
            <a:off x="3216612" y="4882129"/>
            <a:ext cx="5120245" cy="4301006"/>
          </a:xfrm>
          <a:custGeom>
            <a:avLst/>
            <a:gdLst/>
            <a:ahLst/>
            <a:cxnLst/>
            <a:rect r="r" b="b" t="t" l="l"/>
            <a:pathLst>
              <a:path h="4301006" w="5120245">
                <a:moveTo>
                  <a:pt x="0" y="0"/>
                </a:moveTo>
                <a:lnTo>
                  <a:pt x="5120245" y="0"/>
                </a:lnTo>
                <a:lnTo>
                  <a:pt x="5120245" y="4301006"/>
                </a:lnTo>
                <a:lnTo>
                  <a:pt x="0" y="4301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>
            <a:hlinkClick r:id="rId8" tooltip="https://scratch.mit.edu/projects/172173994/"/>
          </p:cNvPr>
          <p:cNvSpPr/>
          <p:nvPr/>
        </p:nvSpPr>
        <p:spPr>
          <a:xfrm flipH="false" flipV="false" rot="0">
            <a:off x="9851254" y="4882129"/>
            <a:ext cx="4986113" cy="4163404"/>
          </a:xfrm>
          <a:custGeom>
            <a:avLst/>
            <a:gdLst/>
            <a:ahLst/>
            <a:cxnLst/>
            <a:rect r="r" b="b" t="t" l="l"/>
            <a:pathLst>
              <a:path h="4163404" w="4986113">
                <a:moveTo>
                  <a:pt x="0" y="0"/>
                </a:moveTo>
                <a:lnTo>
                  <a:pt x="4986113" y="0"/>
                </a:lnTo>
                <a:lnTo>
                  <a:pt x="4986113" y="4163405"/>
                </a:lnTo>
                <a:lnTo>
                  <a:pt x="0" y="4163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951636" y="1982248"/>
            <a:ext cx="14384727" cy="3509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88"/>
              </a:lnSpc>
            </a:pP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Projektų pavyzdžiai:</a:t>
            </a:r>
          </a:p>
          <a:p>
            <a:pPr algn="l">
              <a:lnSpc>
                <a:spcPts val="3988"/>
              </a:lnSpc>
            </a:pP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9" tooltip="https://scratch.mit.edu/projects/278671660/"/>
              </a:rPr>
              <a:t>https://scratch.mit.edu/projects/278671660/</a:t>
            </a:r>
          </a:p>
          <a:p>
            <a:pPr algn="l">
              <a:lnSpc>
                <a:spcPts val="3988"/>
              </a:lnSpc>
            </a:pP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0" tooltip="https://scratch.mit.edu/projects/172173994/"/>
              </a:rPr>
              <a:t>https://scratch.mit.edu/projects/172173994/</a:t>
            </a:r>
          </a:p>
          <a:p>
            <a:pPr algn="l">
              <a:lnSpc>
                <a:spcPts val="3988"/>
              </a:lnSpc>
            </a:pPr>
          </a:p>
          <a:p>
            <a:pPr algn="l">
              <a:lnSpc>
                <a:spcPts val="3988"/>
              </a:lnSpc>
            </a:pP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44302" y="3000867"/>
            <a:ext cx="14572254" cy="2787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5-10 blokelių Iššūkis</a:t>
            </a:r>
          </a:p>
          <a:p>
            <a:pPr algn="ctr">
              <a:lnSpc>
                <a:spcPts val="1120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36847" y="5693255"/>
            <a:ext cx="10214306" cy="89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3"/>
              </a:lnSpc>
            </a:pP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TECHNINĖ VEI</a:t>
            </a:r>
            <a:r>
              <a:rPr lang="en-US" b="true" sz="5274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5-10 blokelių Iššūkis</a:t>
            </a:r>
          </a:p>
          <a:p>
            <a:pPr algn="ctr">
              <a:lnSpc>
                <a:spcPts val="1119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951636" y="2404661"/>
            <a:ext cx="14384727" cy="6033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88"/>
              </a:lnSpc>
            </a:pP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Aprašymas: Sukl</a:t>
            </a: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ijuok išsibarsčiusius b</a:t>
            </a: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lokelius į vieną p</a:t>
            </a:r>
            <a:r>
              <a:rPr lang="en-US" sz="2848" u="none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</a:t>
            </a: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gramą.</a:t>
            </a:r>
          </a:p>
          <a:p>
            <a:pPr algn="l">
              <a:lnSpc>
                <a:spcPts val="3988"/>
              </a:lnSpc>
            </a:pP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Patarimas:</a:t>
            </a: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Jei tai viena pirmųjų pamokų, mažiesiems galima padėti įjungti lietuvių kalbą;</a:t>
            </a: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Parodyti, kaip prireikus patogiau „atklijuoti“ blokelius;</a:t>
            </a: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Skatinti dalyvius padėti vieni kitiems</a:t>
            </a:r>
          </a:p>
          <a:p>
            <a:pPr algn="l">
              <a:lnSpc>
                <a:spcPts val="3988"/>
              </a:lnSpc>
            </a:pP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Keliami klausimai:</a:t>
            </a: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Ką reiškia projekto Remix;</a:t>
            </a: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 yra seka, kodėl ji yra svarbi;</a:t>
            </a: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 yra algoritmas, kodėl jis svarbus kuriant programą;</a:t>
            </a:r>
          </a:p>
          <a:p>
            <a:pPr algn="l" marL="615066" indent="-307533" lvl="1">
              <a:lnSpc>
                <a:spcPts val="3988"/>
              </a:lnSpc>
              <a:buFont typeface="Arial"/>
              <a:buChar char="•"/>
            </a:pPr>
            <a:r>
              <a:rPr lang="en-US" b="true" sz="2848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Algoritmų pavyzdžiai</a:t>
            </a:r>
          </a:p>
          <a:p>
            <a:pPr algn="l">
              <a:lnSpc>
                <a:spcPts val="3988"/>
              </a:lnSpc>
            </a:pPr>
          </a:p>
          <a:p>
            <a:pPr algn="l">
              <a:lnSpc>
                <a:spcPts val="3988"/>
              </a:lnSpc>
            </a:pP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91819" y="413063"/>
            <a:ext cx="14232270" cy="2778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5-10 blokelių Iššūkis</a:t>
            </a:r>
          </a:p>
          <a:p>
            <a:pPr algn="ctr">
              <a:lnSpc>
                <a:spcPts val="1119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>
            <a:hlinkClick r:id="rId6" tooltip="https://scratch.mit.edu/studios/1550426/"/>
          </p:cNvPr>
          <p:cNvSpPr/>
          <p:nvPr/>
        </p:nvSpPr>
        <p:spPr>
          <a:xfrm flipH="false" flipV="false" rot="0">
            <a:off x="5657388" y="4500070"/>
            <a:ext cx="5996872" cy="5005552"/>
          </a:xfrm>
          <a:custGeom>
            <a:avLst/>
            <a:gdLst/>
            <a:ahLst/>
            <a:cxnLst/>
            <a:rect r="r" b="b" t="t" l="l"/>
            <a:pathLst>
              <a:path h="5005552" w="5996872">
                <a:moveTo>
                  <a:pt x="0" y="0"/>
                </a:moveTo>
                <a:lnTo>
                  <a:pt x="5996872" y="0"/>
                </a:lnTo>
                <a:lnTo>
                  <a:pt x="5996872" y="5005552"/>
                </a:lnTo>
                <a:lnTo>
                  <a:pt x="0" y="50055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31829" y="2505505"/>
            <a:ext cx="14384727" cy="199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88"/>
              </a:lnSpc>
            </a:pP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Projektai: </a:t>
            </a:r>
            <a:r>
              <a:rPr lang="en-US" b="true" sz="2848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7" tooltip="https://scratch.mit.edu/studios/1550426/"/>
              </a:rPr>
              <a:t>https://scratch.mit.edu/studios/1550426/</a:t>
            </a:r>
          </a:p>
          <a:p>
            <a:pPr algn="l">
              <a:lnSpc>
                <a:spcPts val="3988"/>
              </a:lnSpc>
            </a:pPr>
          </a:p>
          <a:p>
            <a:pPr algn="l">
              <a:lnSpc>
                <a:spcPts val="3988"/>
              </a:lnSpc>
            </a:pPr>
            <a:r>
              <a:rPr lang="en-US" sz="2848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Atsakymai:</a:t>
            </a:r>
            <a:r>
              <a:rPr lang="en-US" b="true" sz="2848" u="sng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s://scratch.mit.edu/studios/1550430/"/>
              </a:rPr>
              <a:t> </a:t>
            </a:r>
            <a:r>
              <a:rPr lang="en-US" b="true" sz="2848" u="sng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9" tooltip="https://scratch.mit.edu/studios/1550430/"/>
              </a:rPr>
              <a:t>https://scratch.mit.edu/studios/1550430/</a:t>
            </a:r>
          </a:p>
          <a:p>
            <a:pPr algn="l">
              <a:lnSpc>
                <a:spcPts val="3988"/>
              </a:lnSpc>
            </a:pP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10679"/>
            <a:ext cx="3620971" cy="1876321"/>
          </a:xfrm>
          <a:custGeom>
            <a:avLst/>
            <a:gdLst/>
            <a:ahLst/>
            <a:cxnLst/>
            <a:rect r="r" b="b" t="t" l="l"/>
            <a:pathLst>
              <a:path h="1876321" w="3620971">
                <a:moveTo>
                  <a:pt x="0" y="0"/>
                </a:moveTo>
                <a:lnTo>
                  <a:pt x="3620971" y="0"/>
                </a:lnTo>
                <a:lnTo>
                  <a:pt x="3620971" y="1876321"/>
                </a:lnTo>
                <a:lnTo>
                  <a:pt x="0" y="1876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16557" y="8490435"/>
            <a:ext cx="1485487" cy="1385401"/>
          </a:xfrm>
          <a:custGeom>
            <a:avLst/>
            <a:gdLst/>
            <a:ahLst/>
            <a:cxnLst/>
            <a:rect r="r" b="b" t="t" l="l"/>
            <a:pathLst>
              <a:path h="1385401" w="1485487">
                <a:moveTo>
                  <a:pt x="0" y="0"/>
                </a:moveTo>
                <a:lnTo>
                  <a:pt x="1485486" y="0"/>
                </a:lnTo>
                <a:lnTo>
                  <a:pt x="1485486" y="1385400"/>
                </a:lnTo>
                <a:lnTo>
                  <a:pt x="0" y="138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953224" y="-932882"/>
            <a:ext cx="3306076" cy="1713148"/>
          </a:xfrm>
          <a:custGeom>
            <a:avLst/>
            <a:gdLst/>
            <a:ahLst/>
            <a:cxnLst/>
            <a:rect r="r" b="b" t="t" l="l"/>
            <a:pathLst>
              <a:path h="1713148" w="3306076">
                <a:moveTo>
                  <a:pt x="3306076" y="0"/>
                </a:moveTo>
                <a:lnTo>
                  <a:pt x="0" y="0"/>
                </a:lnTo>
                <a:lnTo>
                  <a:pt x="0" y="1713148"/>
                </a:lnTo>
                <a:lnTo>
                  <a:pt x="3306076" y="1713148"/>
                </a:lnTo>
                <a:lnTo>
                  <a:pt x="3306076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699843" y="277811"/>
            <a:ext cx="11075653" cy="135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true">
                <a:solidFill>
                  <a:srgbClr val="7A55E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Šio užsiėmimo metu...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04382" y="3330575"/>
            <a:ext cx="5808414" cy="352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Išmokau...</a:t>
            </a: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Atradau naujo...</a:t>
            </a: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40404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Sukūriau...</a:t>
            </a:r>
          </a:p>
          <a:p>
            <a:pPr algn="ctr">
              <a:lnSpc>
                <a:spcPts val="7000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319854" y="1769393"/>
            <a:ext cx="9019342" cy="8292321"/>
          </a:xfrm>
          <a:custGeom>
            <a:avLst/>
            <a:gdLst/>
            <a:ahLst/>
            <a:cxnLst/>
            <a:rect r="r" b="b" t="t" l="l"/>
            <a:pathLst>
              <a:path h="8292321" w="9019342">
                <a:moveTo>
                  <a:pt x="0" y="0"/>
                </a:moveTo>
                <a:lnTo>
                  <a:pt x="9019342" y="0"/>
                </a:lnTo>
                <a:lnTo>
                  <a:pt x="9019342" y="8292321"/>
                </a:lnTo>
                <a:lnTo>
                  <a:pt x="0" y="82923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383" r="0" b="-4383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DAG0RfFBmUM</dc:identifier>
  <dcterms:modified xsi:type="dcterms:W3CDTF">2011-08-01T06:04:30Z</dcterms:modified>
  <cp:revision>1</cp:revision>
  <dc:title>SCRATCH 1: Startiniai projektai / Sekos</dc:title>
</cp:coreProperties>
</file>